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89" r:id="rId23"/>
    <p:sldId id="290" r:id="rId24"/>
    <p:sldId id="292" r:id="rId25"/>
    <p:sldId id="282" r:id="rId26"/>
    <p:sldId id="283" r:id="rId27"/>
    <p:sldId id="284" r:id="rId28"/>
    <p:sldId id="285" r:id="rId29"/>
    <p:sldId id="278" r:id="rId30"/>
    <p:sldId id="279" r:id="rId31"/>
    <p:sldId id="280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5"/>
    <p:restoredTop sz="94592"/>
  </p:normalViewPr>
  <p:slideViewPr>
    <p:cSldViewPr snapToGrid="0" snapToObjects="1">
      <p:cViewPr varScale="1">
        <p:scale>
          <a:sx n="115" d="100"/>
          <a:sy n="115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181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429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85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800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89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446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65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223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089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558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18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A3F69-90FA-244E-B854-3A45218CEB14}" type="datetimeFigureOut">
              <a:t>2018. 6. 22.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4BB0F-0CDC-ED48-A0EE-6A9B3DF4B1EF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27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38086" y="1716873"/>
            <a:ext cx="692166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 </a:t>
            </a:r>
            <a:r>
              <a:rPr lang="en-US" altLang="ko-KR" sz="2800" b="0" i="0">
                <a:solidFill>
                  <a:srgbClr val="111111"/>
                </a:solidFill>
                <a:effectLst/>
                <a:latin typeface="Apple SD Gothic Neo" charset="-127"/>
              </a:rPr>
              <a:t>ASCC (</a:t>
            </a:r>
            <a:r>
              <a:rPr lang="ko-KR" altLang="en-US" sz="2800" b="0" i="0">
                <a:solidFill>
                  <a:srgbClr val="111111"/>
                </a:solidFill>
                <a:effectLst/>
                <a:latin typeface="Apple SD Gothic Neo" charset="-127"/>
              </a:rPr>
              <a:t>어드밴스드 스마트 크루즈 컨트롤</a:t>
            </a:r>
            <a:r>
              <a:rPr lang="en-US" altLang="ko-KR" sz="2800" b="0" i="0">
                <a:solidFill>
                  <a:srgbClr val="111111"/>
                </a:solidFill>
                <a:effectLst/>
                <a:latin typeface="Apple SD Gothic Neo" charset="-127"/>
              </a:rPr>
              <a:t>)  </a:t>
            </a:r>
          </a:p>
          <a:p>
            <a:pPr algn="ctr"/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     (</a:t>
            </a:r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전방 목표 차량과 간격 유지</a:t>
            </a:r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/</a:t>
            </a:r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이동</a:t>
            </a:r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641" y="3413004"/>
            <a:ext cx="2622550" cy="21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2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71500"/>
            <a:ext cx="11188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9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035050"/>
            <a:ext cx="11074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3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890" y="846479"/>
            <a:ext cx="3835400" cy="4864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라인트레이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19" y="846479"/>
            <a:ext cx="2374411" cy="237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라인트레이서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0" t="21282" r="11773" b="19384"/>
          <a:stretch/>
        </p:blipFill>
        <p:spPr bwMode="auto">
          <a:xfrm>
            <a:off x="1434419" y="3764765"/>
            <a:ext cx="2778766" cy="21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7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1392" y="2527102"/>
            <a:ext cx="8075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SPAS (</a:t>
            </a:r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어드밴스드 주차 조향 보조 시스템</a:t>
            </a:r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) / RSPA (</a:t>
            </a:r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원격 전자동 주차 시스템</a:t>
            </a:r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) 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92286" y="3128587"/>
            <a:ext cx="1630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자동주차 기능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6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22" y="669804"/>
            <a:ext cx="5245100" cy="5194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10" y="2119694"/>
            <a:ext cx="4412071" cy="37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1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5" y="0"/>
            <a:ext cx="7924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2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69900"/>
            <a:ext cx="107061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33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527050"/>
            <a:ext cx="112268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8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527050"/>
            <a:ext cx="111506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41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204" y="428262"/>
            <a:ext cx="150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개발 로직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1802" y="1331087"/>
            <a:ext cx="480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 직진</a:t>
            </a:r>
            <a:r>
              <a:rPr kumimoji="1" lang="en-US" altLang="ko-KR"/>
              <a:t>,</a:t>
            </a:r>
            <a:r>
              <a:rPr kumimoji="1" lang="ko-KR" altLang="en-US"/>
              <a:t> 좌</a:t>
            </a:r>
            <a:r>
              <a:rPr kumimoji="1" lang="en-US" altLang="ko-KR"/>
              <a:t>,</a:t>
            </a:r>
            <a:r>
              <a:rPr kumimoji="1" lang="ko-KR" altLang="en-US"/>
              <a:t> 우</a:t>
            </a:r>
            <a:r>
              <a:rPr kumimoji="1" lang="en-US" altLang="ko-KR"/>
              <a:t>,</a:t>
            </a:r>
            <a:r>
              <a:rPr kumimoji="1" lang="ko-KR" altLang="en-US"/>
              <a:t> 후진 모터 동작 제작하기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383" y="1086340"/>
            <a:ext cx="3759200" cy="275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3605" y="2049246"/>
            <a:ext cx="388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직진 </a:t>
            </a:r>
            <a:r>
              <a:rPr kumimoji="1" lang="en-US" altLang="ko-KR"/>
              <a:t>:</a:t>
            </a:r>
            <a:r>
              <a:rPr kumimoji="1" lang="ko-KR" altLang="en-US"/>
              <a:t>  서보 모터 </a:t>
            </a:r>
            <a:r>
              <a:rPr kumimoji="1" lang="en-US" altLang="ko-KR"/>
              <a:t>90</a:t>
            </a:r>
            <a:r>
              <a:rPr kumimoji="1" lang="ko-KR" altLang="en-US"/>
              <a:t> </a:t>
            </a:r>
            <a:r>
              <a:rPr kumimoji="1" lang="en-US" altLang="ko-KR"/>
              <a:t>,</a:t>
            </a:r>
            <a:r>
              <a:rPr kumimoji="1" lang="ko-KR" altLang="en-US"/>
              <a:t> 모터 정방향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6750" y="2523805"/>
            <a:ext cx="395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후진 </a:t>
            </a:r>
            <a:r>
              <a:rPr kumimoji="1" lang="en-US" altLang="ko-KR"/>
              <a:t>:</a:t>
            </a:r>
            <a:r>
              <a:rPr kumimoji="1" lang="ko-KR" altLang="en-US"/>
              <a:t>  서보 모터 </a:t>
            </a:r>
            <a:r>
              <a:rPr kumimoji="1" lang="en-US" altLang="ko-KR"/>
              <a:t>90</a:t>
            </a:r>
            <a:r>
              <a:rPr kumimoji="1" lang="ko-KR" altLang="en-US"/>
              <a:t> </a:t>
            </a:r>
            <a:r>
              <a:rPr kumimoji="1" lang="en-US" altLang="ko-KR"/>
              <a:t>,</a:t>
            </a:r>
            <a:r>
              <a:rPr kumimoji="1" lang="ko-KR" altLang="en-US"/>
              <a:t> 모터 반대방향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750" y="2998364"/>
            <a:ext cx="395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좌  </a:t>
            </a:r>
            <a:r>
              <a:rPr kumimoji="1" lang="en-US" altLang="ko-KR"/>
              <a:t>:</a:t>
            </a:r>
            <a:r>
              <a:rPr kumimoji="1" lang="ko-KR" altLang="en-US"/>
              <a:t>  서보 모터 </a:t>
            </a:r>
            <a:r>
              <a:rPr kumimoji="1" lang="en-US" altLang="ko-KR"/>
              <a:t>75,</a:t>
            </a:r>
            <a:r>
              <a:rPr kumimoji="1" lang="ko-KR" altLang="en-US"/>
              <a:t>  모터 정방향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8323" y="3403473"/>
            <a:ext cx="395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우  </a:t>
            </a:r>
            <a:r>
              <a:rPr kumimoji="1" lang="en-US" altLang="ko-KR"/>
              <a:t>:</a:t>
            </a:r>
            <a:r>
              <a:rPr kumimoji="1" lang="ko-KR" altLang="en-US"/>
              <a:t>  서보 모터 </a:t>
            </a:r>
            <a:r>
              <a:rPr kumimoji="1" lang="en-US" altLang="ko-KR"/>
              <a:t>115,</a:t>
            </a:r>
            <a:r>
              <a:rPr kumimoji="1" lang="ko-KR" altLang="en-US"/>
              <a:t>   모터 정방향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9123" y="4353130"/>
            <a:ext cx="480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2.</a:t>
            </a:r>
            <a:r>
              <a:rPr kumimoji="1" lang="ko-KR" altLang="en-US"/>
              <a:t> 직진</a:t>
            </a:r>
            <a:r>
              <a:rPr kumimoji="1" lang="en-US" altLang="ko-KR"/>
              <a:t>,</a:t>
            </a:r>
            <a:r>
              <a:rPr kumimoji="1" lang="ko-KR" altLang="en-US"/>
              <a:t> 좌</a:t>
            </a:r>
            <a:r>
              <a:rPr kumimoji="1" lang="en-US" altLang="ko-KR"/>
              <a:t>,</a:t>
            </a:r>
            <a:r>
              <a:rPr kumimoji="1" lang="ko-KR" altLang="en-US"/>
              <a:t> 우</a:t>
            </a:r>
            <a:r>
              <a:rPr kumimoji="1" lang="en-US" altLang="ko-KR"/>
              <a:t>,</a:t>
            </a:r>
            <a:r>
              <a:rPr kumimoji="1" lang="ko-KR" altLang="en-US"/>
              <a:t> 후진 모터 원격 제어하기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63524" y="4771407"/>
            <a:ext cx="388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직진 </a:t>
            </a:r>
            <a:r>
              <a:rPr kumimoji="1" lang="en-US" altLang="ko-KR"/>
              <a:t>:</a:t>
            </a:r>
            <a:r>
              <a:rPr kumimoji="1" lang="ko-KR" altLang="en-US"/>
              <a:t>  서보 모터 </a:t>
            </a:r>
            <a:r>
              <a:rPr kumimoji="1" lang="en-US" altLang="ko-KR"/>
              <a:t>90</a:t>
            </a:r>
            <a:r>
              <a:rPr kumimoji="1" lang="ko-KR" altLang="en-US"/>
              <a:t> </a:t>
            </a:r>
            <a:r>
              <a:rPr kumimoji="1" lang="en-US" altLang="ko-KR"/>
              <a:t>,</a:t>
            </a:r>
            <a:r>
              <a:rPr kumimoji="1" lang="ko-KR" altLang="en-US"/>
              <a:t> 모터 정방향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86669" y="5245966"/>
            <a:ext cx="395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후진 </a:t>
            </a:r>
            <a:r>
              <a:rPr kumimoji="1" lang="en-US" altLang="ko-KR"/>
              <a:t>:</a:t>
            </a:r>
            <a:r>
              <a:rPr kumimoji="1" lang="ko-KR" altLang="en-US"/>
              <a:t>  서보 모터 </a:t>
            </a:r>
            <a:r>
              <a:rPr kumimoji="1" lang="en-US" altLang="ko-KR"/>
              <a:t>90</a:t>
            </a:r>
            <a:r>
              <a:rPr kumimoji="1" lang="ko-KR" altLang="en-US"/>
              <a:t> </a:t>
            </a:r>
            <a:r>
              <a:rPr kumimoji="1" lang="en-US" altLang="ko-KR"/>
              <a:t>,</a:t>
            </a:r>
            <a:r>
              <a:rPr kumimoji="1" lang="ko-KR" altLang="en-US"/>
              <a:t> 모터 반대방향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9819" y="5882573"/>
            <a:ext cx="395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좌  </a:t>
            </a:r>
            <a:r>
              <a:rPr kumimoji="1" lang="en-US" altLang="ko-KR"/>
              <a:t>:</a:t>
            </a:r>
            <a:r>
              <a:rPr kumimoji="1" lang="ko-KR" altLang="en-US"/>
              <a:t>  서보 모터 </a:t>
            </a:r>
            <a:r>
              <a:rPr kumimoji="1" lang="en-US" altLang="ko-KR"/>
              <a:t>75,</a:t>
            </a:r>
            <a:r>
              <a:rPr kumimoji="1" lang="ko-KR" altLang="en-US"/>
              <a:t>  모터 정방향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1392" y="6287682"/>
            <a:ext cx="395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우  </a:t>
            </a:r>
            <a:r>
              <a:rPr kumimoji="1" lang="en-US" altLang="ko-KR"/>
              <a:t>:</a:t>
            </a:r>
            <a:r>
              <a:rPr kumimoji="1" lang="ko-KR" altLang="en-US"/>
              <a:t>  서보 모터 </a:t>
            </a:r>
            <a:r>
              <a:rPr kumimoji="1" lang="en-US" altLang="ko-KR"/>
              <a:t>115,</a:t>
            </a:r>
            <a:r>
              <a:rPr kumimoji="1" lang="ko-KR" altLang="en-US"/>
              <a:t>   모터 정방향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67" y="4482597"/>
            <a:ext cx="3556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8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1" y="587817"/>
            <a:ext cx="5773480" cy="3336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77" y="3297352"/>
            <a:ext cx="6706850" cy="32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84" y="0"/>
            <a:ext cx="5067057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68" y="0"/>
            <a:ext cx="5042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69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566" y="0"/>
            <a:ext cx="504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2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00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8086" y="1716873"/>
            <a:ext cx="692166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 </a:t>
            </a:r>
            <a:r>
              <a:rPr lang="en-US" altLang="ko-KR" sz="2800" b="0" i="0">
                <a:solidFill>
                  <a:srgbClr val="111111"/>
                </a:solidFill>
                <a:effectLst/>
                <a:latin typeface="Apple SD Gothic Neo" charset="-127"/>
              </a:rPr>
              <a:t>ASCC (</a:t>
            </a:r>
            <a:r>
              <a:rPr lang="ko-KR" altLang="en-US" sz="2800" b="0" i="0">
                <a:solidFill>
                  <a:srgbClr val="111111"/>
                </a:solidFill>
                <a:effectLst/>
                <a:latin typeface="Apple SD Gothic Neo" charset="-127"/>
              </a:rPr>
              <a:t>어드밴스드 스마트 크루즈 컨트롤</a:t>
            </a:r>
            <a:r>
              <a:rPr lang="en-US" altLang="ko-KR" sz="2800" b="0" i="0">
                <a:solidFill>
                  <a:srgbClr val="111111"/>
                </a:solidFill>
                <a:effectLst/>
                <a:latin typeface="Apple SD Gothic Neo" charset="-127"/>
              </a:rPr>
              <a:t>)  </a:t>
            </a:r>
          </a:p>
          <a:p>
            <a:pPr algn="ctr"/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     (</a:t>
            </a:r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전방 목표 차량과 간격 유지</a:t>
            </a:r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/</a:t>
            </a:r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이동</a:t>
            </a:r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35" y="3227809"/>
            <a:ext cx="2622550" cy="2107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50461" y="4096800"/>
            <a:ext cx="212974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코드 적용하기</a:t>
            </a:r>
          </a:p>
        </p:txBody>
      </p:sp>
    </p:spTree>
    <p:extLst>
      <p:ext uri="{BB962C8B-B14F-4D97-AF65-F5344CB8AC3E}">
        <p14:creationId xmlns:p14="http://schemas.microsoft.com/office/powerpoint/2010/main" val="43213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59614" y="3467092"/>
            <a:ext cx="305571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</a:rPr>
              <a:t>Line Tracer </a:t>
            </a:r>
            <a:r>
              <a:rPr kumimoji="1" lang="ko-KR" altLang="en-US">
                <a:solidFill>
                  <a:schemeClr val="bg1"/>
                </a:solidFill>
              </a:rPr>
              <a:t>모드 설정하기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02" y="1323132"/>
            <a:ext cx="4393235" cy="46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045" y="1741213"/>
            <a:ext cx="2307401" cy="12147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045" y="2840275"/>
            <a:ext cx="2307401" cy="1214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848" y="740779"/>
            <a:ext cx="13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개발 로직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9676" y="1979271"/>
            <a:ext cx="232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  </a:t>
            </a:r>
            <a:r>
              <a:rPr kumimoji="1" lang="en-US" altLang="ko-KR"/>
              <a:t>mode </a:t>
            </a:r>
            <a:r>
              <a:rPr kumimoji="1" lang="ko-KR" altLang="en-US"/>
              <a:t>변수 생성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3443" y="2430687"/>
            <a:ext cx="36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mode =  0     (Remote Control)  </a:t>
            </a:r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06592" y="2836323"/>
            <a:ext cx="319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mode =  1     (</a:t>
            </a:r>
            <a:r>
              <a:rPr kumimoji="1" lang="ko-KR" altLang="en-US"/>
              <a:t>자율 주행차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2118168" y="3262999"/>
            <a:ext cx="36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mode =  2     (</a:t>
            </a:r>
            <a:r>
              <a:rPr kumimoji="1" lang="ko-KR" altLang="en-US"/>
              <a:t>차선 감지용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086765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5" y="0"/>
            <a:ext cx="4198776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 flipV="1">
            <a:off x="3031308" y="3287210"/>
            <a:ext cx="2744459" cy="164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031308" y="3761772"/>
            <a:ext cx="2848631" cy="190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9939" y="3059668"/>
            <a:ext cx="232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자율 주행차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6908" y="3577106"/>
            <a:ext cx="157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LineTracer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069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8719" y="2893672"/>
            <a:ext cx="121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코딩하기</a:t>
            </a:r>
          </a:p>
        </p:txBody>
      </p:sp>
    </p:spTree>
    <p:extLst>
      <p:ext uri="{BB962C8B-B14F-4D97-AF65-F5344CB8AC3E}">
        <p14:creationId xmlns:p14="http://schemas.microsoft.com/office/powerpoint/2010/main" val="1689526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6091" y="5671595"/>
            <a:ext cx="26737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</a:rPr>
              <a:t>LCD </a:t>
            </a:r>
            <a:r>
              <a:rPr kumimoji="1" lang="ko-KR" altLang="en-US">
                <a:solidFill>
                  <a:schemeClr val="bg1"/>
                </a:solidFill>
              </a:rPr>
              <a:t>상황 체크해 주기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17" y="798652"/>
            <a:ext cx="7306921" cy="44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4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7468" y="682906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개발 로직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58" y="1585329"/>
            <a:ext cx="6501341" cy="27667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309" y="1585329"/>
            <a:ext cx="37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 초음파 센서거리 값을 측정한다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309" y="2230041"/>
            <a:ext cx="4676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2.</a:t>
            </a:r>
            <a:r>
              <a:rPr kumimoji="1" lang="ko-KR" altLang="en-US"/>
              <a:t> 안전거리를 정한다</a:t>
            </a:r>
            <a:r>
              <a:rPr kumimoji="1" lang="en-US" altLang="ko-KR"/>
              <a:t>.</a:t>
            </a:r>
            <a:r>
              <a:rPr kumimoji="1" lang="ko-KR" altLang="en-US"/>
              <a:t>  </a:t>
            </a:r>
            <a:r>
              <a:rPr kumimoji="1" lang="en-US" altLang="ko-KR"/>
              <a:t>(15~30cm)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  15cm </a:t>
            </a:r>
            <a:r>
              <a:rPr kumimoji="1" lang="ko-KR" altLang="en-US"/>
              <a:t>보다는</a:t>
            </a:r>
            <a:r>
              <a:rPr kumimoji="1" lang="en-US" altLang="ko-KR"/>
              <a:t> </a:t>
            </a:r>
            <a:r>
              <a:rPr kumimoji="1" lang="ko-KR" altLang="en-US"/>
              <a:t>낮을때는 </a:t>
            </a:r>
            <a:r>
              <a:rPr kumimoji="1" lang="ko-KR" altLang="en-US">
                <a:solidFill>
                  <a:srgbClr val="FF0000"/>
                </a:solidFill>
              </a:rPr>
              <a:t>전진 </a:t>
            </a:r>
            <a:endParaRPr kumimoji="1" lang="en-US" altLang="ko-KR">
              <a:solidFill>
                <a:srgbClr val="FF0000"/>
              </a:solidFill>
            </a:endParaRPr>
          </a:p>
          <a:p>
            <a:r>
              <a:rPr kumimoji="1" lang="ko-KR" altLang="en-US">
                <a:solidFill>
                  <a:srgbClr val="FF0000"/>
                </a:solidFill>
              </a:rPr>
              <a:t>  </a:t>
            </a:r>
            <a:r>
              <a:rPr kumimoji="1" lang="en-US" altLang="ko-KR"/>
              <a:t>30cm </a:t>
            </a:r>
            <a:r>
              <a:rPr kumimoji="1" lang="ko-KR" altLang="en-US"/>
              <a:t>보다는 높을경우는 </a:t>
            </a:r>
            <a:r>
              <a:rPr kumimoji="1" lang="ko-KR" altLang="en-US">
                <a:solidFill>
                  <a:srgbClr val="FF0000"/>
                </a:solidFill>
              </a:rPr>
              <a:t>후진</a:t>
            </a:r>
            <a:r>
              <a:rPr kumimoji="1" lang="en-US" altLang="ko-KR">
                <a:solidFill>
                  <a:srgbClr val="FF0000"/>
                </a:solidFill>
              </a:rPr>
              <a:t>,</a:t>
            </a:r>
            <a:r>
              <a:rPr kumimoji="1" lang="ko-KR" altLang="en-US">
                <a:solidFill>
                  <a:srgbClr val="FF0000"/>
                </a:solidFill>
              </a:rPr>
              <a:t> 속도 줄임 </a:t>
            </a:r>
            <a:endParaRPr kumimoji="1" lang="en-US" altLang="ko-KR">
              <a:solidFill>
                <a:srgbClr val="FF0000"/>
              </a:solidFill>
            </a:endParaRPr>
          </a:p>
          <a:p>
            <a:r>
              <a:rPr kumimoji="1" lang="ko-KR" altLang="en-US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54138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549" y="1160683"/>
            <a:ext cx="5181600" cy="391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8653" y="976017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개발 로직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4277" y="1855694"/>
            <a:ext cx="404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 </a:t>
            </a:r>
            <a:r>
              <a:rPr kumimoji="1" lang="en-US" altLang="ko-KR"/>
              <a:t>LCD </a:t>
            </a:r>
            <a:r>
              <a:rPr kumimoji="1" lang="ko-KR" altLang="en-US"/>
              <a:t> 현재 상황을 체크해 준다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0294" y="2824223"/>
            <a:ext cx="2997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 </a:t>
            </a:r>
            <a:r>
              <a:rPr kumimoji="1" lang="en-US" altLang="ko-KR"/>
              <a:t>-</a:t>
            </a:r>
            <a:r>
              <a:rPr kumimoji="1" lang="ko-KR" altLang="en-US"/>
              <a:t>  모드 설정 </a:t>
            </a:r>
            <a:endParaRPr kumimoji="1" lang="en-US" altLang="ko-KR"/>
          </a:p>
          <a:p>
            <a:r>
              <a:rPr kumimoji="1" lang="ko-KR" altLang="en-US"/>
              <a:t> </a:t>
            </a:r>
            <a:r>
              <a:rPr kumimoji="1" lang="en-US" altLang="ko-KR"/>
              <a:t>-</a:t>
            </a:r>
            <a:r>
              <a:rPr kumimoji="1" lang="ko-KR" altLang="en-US"/>
              <a:t>  거리값 측정 상태 </a:t>
            </a:r>
            <a:endParaRPr kumimoji="1" lang="en-US" altLang="ko-KR"/>
          </a:p>
          <a:p>
            <a:r>
              <a:rPr kumimoji="1" lang="ko-KR" altLang="en-US"/>
              <a:t> </a:t>
            </a:r>
            <a:r>
              <a:rPr kumimoji="1" lang="en-US" altLang="ko-KR"/>
              <a:t>-</a:t>
            </a:r>
            <a:r>
              <a:rPr kumimoji="1" lang="ko-KR" altLang="en-US"/>
              <a:t>  방향 설정 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56120" y="4541699"/>
            <a:ext cx="262166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/>
              <a:t>Remote control mode </a:t>
            </a:r>
          </a:p>
          <a:p>
            <a:r>
              <a:rPr kumimoji="1" lang="en-US" altLang="ko-KR"/>
              <a:t>Lef &gt;&gt;&gt;&gt;&gt;</a:t>
            </a:r>
          </a:p>
        </p:txBody>
      </p:sp>
    </p:spTree>
    <p:extLst>
      <p:ext uri="{BB962C8B-B14F-4D97-AF65-F5344CB8AC3E}">
        <p14:creationId xmlns:p14="http://schemas.microsoft.com/office/powerpoint/2010/main" val="690872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4" y="206255"/>
            <a:ext cx="3898956" cy="19697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40" y="1539432"/>
            <a:ext cx="6384491" cy="4681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9742" y="2314937"/>
            <a:ext cx="1805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GND</a:t>
            </a:r>
          </a:p>
          <a:p>
            <a:r>
              <a:rPr kumimoji="1" lang="en-US" altLang="ko-KR">
                <a:solidFill>
                  <a:srgbClr val="FF0000"/>
                </a:solidFill>
              </a:rPr>
              <a:t>VCC  </a:t>
            </a:r>
          </a:p>
          <a:p>
            <a:r>
              <a:rPr kumimoji="1" lang="en-US" altLang="ko-KR"/>
              <a:t>SDA  A4</a:t>
            </a:r>
          </a:p>
          <a:p>
            <a:r>
              <a:rPr kumimoji="1" lang="en-US" altLang="ko-KR"/>
              <a:t>SCL  A5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160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9566" y="1802768"/>
            <a:ext cx="3825227" cy="905377"/>
          </a:xfrm>
        </p:spPr>
        <p:txBody>
          <a:bodyPr/>
          <a:lstStyle/>
          <a:p>
            <a:pPr algn="ctr"/>
            <a:r>
              <a:rPr kumimoji="1" lang="ko-KR" altLang="en-US"/>
              <a:t>조도 센서</a:t>
            </a:r>
          </a:p>
        </p:txBody>
      </p:sp>
      <p:pic>
        <p:nvPicPr>
          <p:cNvPr id="2054" name="Picture 6" descr="ëì°¨ ì¡°ë ì¼ì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14" y="3261743"/>
            <a:ext cx="4818130" cy="190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13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" y="928317"/>
            <a:ext cx="7785100" cy="482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41917" y="1478071"/>
            <a:ext cx="3156559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/>
              <a:t>조도 센서를 이용하여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자동으로 전조등 동작하기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15" y="3037736"/>
            <a:ext cx="4106797" cy="29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61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64370" cy="924029"/>
          </a:xfrm>
        </p:spPr>
        <p:txBody>
          <a:bodyPr/>
          <a:lstStyle/>
          <a:p>
            <a:r>
              <a:rPr kumimoji="1" lang="ko-KR" altLang="en-US"/>
              <a:t>개발 로직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8979" y="1663909"/>
            <a:ext cx="36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 조도 센서값을 가지고 온다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8978" y="2215889"/>
            <a:ext cx="532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2.</a:t>
            </a:r>
            <a:r>
              <a:rPr kumimoji="1" lang="ko-KR" altLang="en-US"/>
              <a:t> 조도 센서 값이 낮을 경우에 전조등 점등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19" y="2959976"/>
            <a:ext cx="4462300" cy="37126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48" y="2441967"/>
            <a:ext cx="4410641" cy="19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83" y="1202079"/>
            <a:ext cx="1510094" cy="918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6" y="654531"/>
            <a:ext cx="6667500" cy="5346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0699" y="2870522"/>
            <a:ext cx="24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Trig    12 </a:t>
            </a:r>
          </a:p>
          <a:p>
            <a:r>
              <a:rPr kumimoji="1" lang="en-US" altLang="ko-KR"/>
              <a:t>Echo  13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165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5" y="0"/>
            <a:ext cx="5654507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03" y="844951"/>
            <a:ext cx="4792742" cy="41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8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2025" y="1763171"/>
            <a:ext cx="7913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0" i="0">
                <a:solidFill>
                  <a:srgbClr val="111111"/>
                </a:solidFill>
                <a:effectLst/>
                <a:latin typeface="Apple SD Gothic Neo" charset="-127"/>
              </a:rPr>
              <a:t>LKA ( </a:t>
            </a:r>
            <a:r>
              <a:rPr lang="ko-KR" altLang="en-US" sz="2400" b="0" i="0">
                <a:solidFill>
                  <a:srgbClr val="111111"/>
                </a:solidFill>
                <a:effectLst/>
                <a:latin typeface="Apple SD Gothic Neo" charset="-127"/>
              </a:rPr>
              <a:t>차로 이탈 방지 보조</a:t>
            </a:r>
            <a:r>
              <a:rPr lang="en-US" altLang="ko-KR" sz="2400" b="0" i="0">
                <a:solidFill>
                  <a:srgbClr val="111111"/>
                </a:solidFill>
                <a:effectLst/>
                <a:latin typeface="Apple SD Gothic Neo" charset="-127"/>
              </a:rPr>
              <a:t>) + LDWS (</a:t>
            </a:r>
            <a:r>
              <a:rPr lang="ko-KR" altLang="en-US" sz="2400" b="0" i="0">
                <a:solidFill>
                  <a:srgbClr val="111111"/>
                </a:solidFill>
                <a:effectLst/>
                <a:latin typeface="Apple SD Gothic Neo" charset="-127"/>
              </a:rPr>
              <a:t>차로 이탈 경고 장치</a:t>
            </a:r>
            <a:r>
              <a:rPr lang="en-US" altLang="ko-KR" sz="2400" b="0" i="0">
                <a:solidFill>
                  <a:srgbClr val="111111"/>
                </a:solidFill>
                <a:effectLst/>
                <a:latin typeface="Apple SD Gothic Neo" charset="-127"/>
              </a:rPr>
              <a:t>)  </a:t>
            </a:r>
            <a:r>
              <a:rPr lang="ko-KR" altLang="en-US" sz="2400" b="0" i="0">
                <a:solidFill>
                  <a:srgbClr val="111111"/>
                </a:solidFill>
                <a:effectLst/>
                <a:latin typeface="Apple SD Gothic Neo" charset="-127"/>
              </a:rPr>
              <a:t>    </a:t>
            </a:r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(</a:t>
            </a:r>
            <a:r>
              <a:rPr lang="ko-KR" altLang="en-US" b="0" i="0">
                <a:solidFill>
                  <a:srgbClr val="111111"/>
                </a:solidFill>
                <a:effectLst/>
                <a:latin typeface="Apple SD Gothic Neo" charset="-127"/>
              </a:rPr>
              <a:t>차선 유지 및 경고음</a:t>
            </a:r>
            <a:r>
              <a:rPr lang="en-US" altLang="ko-KR" b="0" i="0">
                <a:solidFill>
                  <a:srgbClr val="111111"/>
                </a:solidFill>
                <a:effectLst/>
                <a:latin typeface="Apple SD Gothic Neo" charset="-127"/>
              </a:rPr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41" y="3045427"/>
            <a:ext cx="3223792" cy="17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9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9" y="1391051"/>
            <a:ext cx="5522627" cy="4037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90" y="1391051"/>
            <a:ext cx="4874953" cy="30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4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35" y="1851950"/>
            <a:ext cx="4103259" cy="3092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883" y="752354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개발 로직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882" y="1620053"/>
            <a:ext cx="553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왼쪽 라인 </a:t>
            </a:r>
            <a:r>
              <a:rPr kumimoji="1" lang="en-US" altLang="ko-KR"/>
              <a:t>=</a:t>
            </a:r>
            <a:r>
              <a:rPr kumimoji="1" lang="ko-KR" altLang="en-US"/>
              <a:t> </a:t>
            </a:r>
            <a:r>
              <a:rPr kumimoji="1" lang="en-US" altLang="ko-KR"/>
              <a:t>HIGH / </a:t>
            </a:r>
            <a:r>
              <a:rPr kumimoji="1" lang="ko-KR" altLang="en-US"/>
              <a:t>오른쪽 라인 </a:t>
            </a:r>
            <a:r>
              <a:rPr kumimoji="1" lang="en-US" altLang="ko-KR"/>
              <a:t>=LOW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>
                <a:solidFill>
                  <a:srgbClr val="FF0000"/>
                </a:solidFill>
              </a:rPr>
              <a:t>  </a:t>
            </a:r>
            <a:r>
              <a:rPr kumimoji="1" lang="ko-KR" altLang="en-US">
                <a:solidFill>
                  <a:srgbClr val="FF0000"/>
                </a:solidFill>
              </a:rPr>
              <a:t>오른쪽</a:t>
            </a:r>
            <a:r>
              <a:rPr kumimoji="1" lang="en-US" altLang="ko-KR">
                <a:solidFill>
                  <a:srgbClr val="FF0000"/>
                </a:solidFill>
              </a:rPr>
              <a:t> </a:t>
            </a:r>
            <a:r>
              <a:rPr kumimoji="1" lang="ko-KR" altLang="en-US">
                <a:solidFill>
                  <a:srgbClr val="FF0000"/>
                </a:solidFill>
              </a:rPr>
              <a:t>직진</a:t>
            </a:r>
            <a:r>
              <a:rPr kumimoji="1" lang="en-US" altLang="ko-KR">
                <a:solidFill>
                  <a:srgbClr val="FF0000"/>
                </a:solidFill>
              </a:rPr>
              <a:t>,</a:t>
            </a:r>
            <a:r>
              <a:rPr kumimoji="1" lang="ko-KR" altLang="en-US">
                <a:solidFill>
                  <a:srgbClr val="FF0000"/>
                </a:solidFill>
              </a:rPr>
              <a:t> 부저음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882" y="2450720"/>
            <a:ext cx="544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2.</a:t>
            </a:r>
            <a:r>
              <a:rPr kumimoji="1" lang="en-US" altLang="ko-KR">
                <a:solidFill>
                  <a:srgbClr val="FF0000"/>
                </a:solidFill>
              </a:rPr>
              <a:t> </a:t>
            </a:r>
            <a:r>
              <a:rPr kumimoji="1" lang="ko-KR" altLang="en-US"/>
              <a:t>왼쪽 라인 </a:t>
            </a:r>
            <a:r>
              <a:rPr kumimoji="1" lang="en-US" altLang="ko-KR"/>
              <a:t>=</a:t>
            </a:r>
            <a:r>
              <a:rPr kumimoji="1" lang="ko-KR" altLang="en-US"/>
              <a:t> </a:t>
            </a:r>
            <a:r>
              <a:rPr kumimoji="1" lang="en-US" altLang="ko-KR"/>
              <a:t>HIGH / </a:t>
            </a:r>
            <a:r>
              <a:rPr kumimoji="1" lang="ko-KR" altLang="en-US"/>
              <a:t>오른쪽 라인 </a:t>
            </a:r>
            <a:r>
              <a:rPr kumimoji="1" lang="en-US" altLang="ko-KR"/>
              <a:t>=LOW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>
                <a:solidFill>
                  <a:srgbClr val="FF0000"/>
                </a:solidFill>
              </a:rPr>
              <a:t>   </a:t>
            </a:r>
            <a:r>
              <a:rPr kumimoji="1" lang="ko-KR" altLang="en-US">
                <a:solidFill>
                  <a:srgbClr val="FF0000"/>
                </a:solidFill>
              </a:rPr>
              <a:t>왼쪽</a:t>
            </a:r>
            <a:r>
              <a:rPr kumimoji="1" lang="en-US" altLang="ko-KR">
                <a:solidFill>
                  <a:srgbClr val="FF0000"/>
                </a:solidFill>
              </a:rPr>
              <a:t>,</a:t>
            </a:r>
            <a:r>
              <a:rPr kumimoji="1" lang="ko-KR" altLang="en-US">
                <a:solidFill>
                  <a:srgbClr val="FF0000"/>
                </a:solidFill>
              </a:rPr>
              <a:t>부저음  </a:t>
            </a:r>
            <a:r>
              <a:rPr kumimoji="1" lang="ko-KR" altLang="en-US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882" y="3398215"/>
            <a:ext cx="4456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3.</a:t>
            </a:r>
            <a:r>
              <a:rPr kumimoji="1" lang="ko-KR" altLang="en-US"/>
              <a:t>왼쪽</a:t>
            </a:r>
            <a:r>
              <a:rPr kumimoji="1" lang="en-US" altLang="ko-KR"/>
              <a:t>=</a:t>
            </a:r>
            <a:r>
              <a:rPr kumimoji="1" lang="ko-KR" altLang="en-US"/>
              <a:t> </a:t>
            </a:r>
            <a:r>
              <a:rPr kumimoji="1" lang="en-US" altLang="ko-KR"/>
              <a:t>HIGH</a:t>
            </a:r>
            <a:r>
              <a:rPr kumimoji="1" lang="ko-KR" altLang="en-US"/>
              <a:t> 오른쪽</a:t>
            </a:r>
            <a:r>
              <a:rPr kumimoji="1" lang="en-US" altLang="ko-KR"/>
              <a:t> =HIGH </a:t>
            </a:r>
          </a:p>
          <a:p>
            <a:r>
              <a:rPr kumimoji="1" lang="en-US" altLang="ko-KR"/>
              <a:t>  </a:t>
            </a:r>
            <a:r>
              <a:rPr kumimoji="1" lang="ko-KR" altLang="en-US"/>
              <a:t>왼쪽 </a:t>
            </a:r>
            <a:r>
              <a:rPr kumimoji="1" lang="en-US" altLang="ko-KR"/>
              <a:t>=</a:t>
            </a:r>
            <a:r>
              <a:rPr kumimoji="1" lang="ko-KR" altLang="en-US"/>
              <a:t> </a:t>
            </a:r>
            <a:r>
              <a:rPr kumimoji="1" lang="en-US" altLang="ko-KR"/>
              <a:t>LOW </a:t>
            </a:r>
            <a:r>
              <a:rPr kumimoji="1" lang="ko-KR" altLang="en-US"/>
              <a:t>오른쪽 </a:t>
            </a:r>
            <a:r>
              <a:rPr kumimoji="1" lang="en-US" altLang="ko-KR"/>
              <a:t>=</a:t>
            </a:r>
            <a:r>
              <a:rPr kumimoji="1" lang="ko-KR" altLang="en-US"/>
              <a:t> </a:t>
            </a:r>
            <a:r>
              <a:rPr kumimoji="1" lang="en-US" altLang="ko-KR"/>
              <a:t>LOW </a:t>
            </a:r>
          </a:p>
          <a:p>
            <a:r>
              <a:rPr kumimoji="1" lang="en-US" altLang="ko-KR">
                <a:solidFill>
                  <a:srgbClr val="FF0000"/>
                </a:solidFill>
              </a:rPr>
              <a:t>  </a:t>
            </a:r>
            <a:r>
              <a:rPr kumimoji="1" lang="ko-KR" altLang="en-US">
                <a:solidFill>
                  <a:srgbClr val="FF0000"/>
                </a:solidFill>
              </a:rPr>
              <a:t>직진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222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0550"/>
            <a:ext cx="112776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9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314</Words>
  <Application>Microsoft Macintosh PowerPoint</Application>
  <PresentationFormat>와이드스크린</PresentationFormat>
  <Paragraphs>63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Apple SD Gothic Neo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조도 센서</vt:lpstr>
      <vt:lpstr>PowerPoint 프레젠테이션</vt:lpstr>
      <vt:lpstr>개발 로직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26</cp:revision>
  <dcterms:created xsi:type="dcterms:W3CDTF">2018-06-20T22:39:12Z</dcterms:created>
  <dcterms:modified xsi:type="dcterms:W3CDTF">2018-06-22T05:27:43Z</dcterms:modified>
</cp:coreProperties>
</file>